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4" r:id="rId6"/>
    <p:sldId id="265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2"/>
    <p:restoredTop sz="94648"/>
  </p:normalViewPr>
  <p:slideViewPr>
    <p:cSldViewPr snapToGrid="0">
      <p:cViewPr varScale="1">
        <p:scale>
          <a:sx n="116" d="100"/>
          <a:sy n="116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F501-399F-9E72-A2AC-2C3B07008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DDBC9-B49D-EC07-A14C-05808ECA1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46BD8-F8EC-A706-7395-E6BBE6A73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C5D04-CD27-6AF1-8863-44562BF7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3A78E-817B-BD50-A45B-414095B6D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782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FA42-337D-AC25-5110-EEBAF587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56861-45DF-3ABE-D581-464D223C6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529E6-7FF4-AF8C-74C2-7286F7727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CB8B-5EEE-D626-C23D-72B2B7CC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C50C0-9C0B-13DF-08E1-EA7305066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9248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67E217-2E8B-11C4-407E-A7AC51B00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316F7-8B6C-E73A-8182-B236613C8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96F3-5A1A-BC27-968A-8CE07F3D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75104-889A-63AF-AC3F-4BF238EA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4BA64-E571-C537-0FDF-CDA9799E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167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E07D-A569-13C2-7FCE-F24F0FDC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76E68-0453-DF35-E0B6-19B275A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E1CB2-4DA9-BD8D-FFEB-F740D216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F2EF1-E9BE-B890-1E38-C2D84945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FA258-5BE9-D8D2-2E10-05E9C759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5022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C37C0-9DD0-FC0D-0A71-CA183B53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6ADFA-E658-F0BA-17EC-513CA9C8A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5E786-D8D0-3518-111F-7248C17D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C412F-2F0D-92A3-5FAA-4814313DF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7E5F9-76BE-0F17-C849-2D02664C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860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AA72-175F-F73C-B724-A483D22F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7523-7750-B22F-102E-DED11E617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E6C6F-4384-DF1F-4DE2-901368944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A44AC-8498-997A-A9F6-04D9EC103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CFF0F-D2CB-4414-9AFE-8F7F914C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8321C-AB1B-91C9-D4A3-C652E4525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507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6829A-B2DA-979B-7905-06559EB5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08183-A534-E03D-7339-AD35A4DC0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E2855-CF56-C889-487C-8D7271D19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FD567-CD98-106E-DD48-AA5404176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5DB045-4970-BE9C-0E50-3F9CF9EDE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A526F-9A8E-BFCD-44BA-DE5B98D0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B44F90-F5FF-FD7A-4B7F-B8D20B0AC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67122-C192-F420-FE40-3A9FA33D1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3747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E960-14A0-6C87-BB6C-BDAC8E38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D4E48-7457-C0D6-1928-7535C279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46F39-0F14-3CE1-7D47-FEF64F23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E3870C-D345-1E9D-B599-98257D54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8103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FAD6C-D98C-2715-D5A8-01F29AB8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62BCE-5F58-410F-D26B-A7A3EE0E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F396-F5C2-93C1-2A7E-3F6670455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2719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99BEB-7C8C-4C37-88D8-3CDD92CC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6FEB-C4FC-3EAA-C00D-5CF06CB0B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0790B-3955-ADE4-FF42-C396437EC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6EFA1E-F45F-175A-2C71-D563CB31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61F9E-91A2-D630-5DF5-B2205B31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133BA-F87C-8954-4560-A6459F4D1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2763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36780-FA2B-E6C6-E9CA-3BBE304D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8B3F1-4E4A-B820-9F42-5A1B9E95B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AD63E-0571-B9B2-A012-7E322FD9D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7AD9A-B411-81FB-8D93-91830371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BC0B4-D0B7-B54F-4D6A-FB257A77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846D6-3D28-311C-A245-8EF9691BA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2468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45B14-EC88-09AA-CA50-5D53BA8AB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572D2-9B11-FE4F-A18E-47CC5D6CF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CE314-43D6-2704-FEBA-B4B307F705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856D8-9AD7-A147-8B33-F2082B35A54F}" type="datetimeFigureOut">
              <a:rPr lang="en-RU" smtClean="0"/>
              <a:t>18.12.2023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5AB4F-767C-F6E8-5F9C-55D1A52891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7B1DB-D772-EB50-7A67-E36E69F40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40BAF-2916-1F40-BADC-641A18079BF2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332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1F1E52-74E4-5B25-0CAA-2DC6782F2991}"/>
              </a:ext>
            </a:extLst>
          </p:cNvPr>
          <p:cNvSpPr txBox="1">
            <a:spLocks/>
          </p:cNvSpPr>
          <p:nvPr/>
        </p:nvSpPr>
        <p:spPr>
          <a:xfrm>
            <a:off x="1524000" y="218296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0" i="0" dirty="0">
                <a:effectLst/>
                <a:latin typeface="Arial" panose="020B0604020202020204" pitchFamily="34" charset="0"/>
              </a:rPr>
              <a:t>Проектирование программно-аппаратного комплекса</a:t>
            </a:r>
            <a:br>
              <a:rPr lang="ru-RU" dirty="0"/>
            </a:br>
            <a:r>
              <a:rPr lang="ru-RU" b="0" i="0" dirty="0">
                <a:effectLst/>
                <a:latin typeface="Arial" panose="020B0604020202020204" pitchFamily="34" charset="0"/>
              </a:rPr>
              <a:t>«Куб для визуализации трехмерного изображения»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599734-CCA1-7E42-D712-D85D48252932}"/>
              </a:ext>
            </a:extLst>
          </p:cNvPr>
          <p:cNvSpPr txBox="1">
            <a:spLocks/>
          </p:cNvSpPr>
          <p:nvPr/>
        </p:nvSpPr>
        <p:spPr>
          <a:xfrm>
            <a:off x="1524000" y="499070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Шпаковский П. А. ИУ7-53Б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Строганов Ю. В.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D3A6B-DB89-7EE8-4970-CBC923E7EB24}"/>
              </a:ext>
            </a:extLst>
          </p:cNvPr>
          <p:cNvSpPr txBox="1"/>
          <p:nvPr/>
        </p:nvSpPr>
        <p:spPr>
          <a:xfrm>
            <a:off x="5251474" y="6078071"/>
            <a:ext cx="168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2023 г.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C8207E-7CB2-69F8-A8A6-E426443C21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75" y="475597"/>
            <a:ext cx="1144850" cy="129353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F61E7-9E54-7D7D-4DB5-0082C69184CE}"/>
              </a:ext>
            </a:extLst>
          </p:cNvPr>
          <p:cNvSpPr txBox="1"/>
          <p:nvPr/>
        </p:nvSpPr>
        <p:spPr>
          <a:xfrm>
            <a:off x="951575" y="463641"/>
            <a:ext cx="102388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«Московский государственный технический университет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имени Н.Э. Баумана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600"/>
              </a:spcAft>
            </a:pPr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(национальный исследовательский университет)»</a:t>
            </a: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ru-RU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(МГТУ им. Н.Э. Баумана)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 </a:t>
            </a:r>
            <a:endParaRPr lang="en-US" sz="12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5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F276-A49B-7923-5EEC-86580D554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04662"/>
            <a:ext cx="10515600" cy="1325563"/>
          </a:xfrm>
        </p:spPr>
        <p:txBody>
          <a:bodyPr/>
          <a:lstStyle/>
          <a:p>
            <a:r>
              <a:rPr lang="ru-RU" b="1" dirty="0"/>
              <a:t>Пример консольного интерфейса</a:t>
            </a:r>
            <a:endParaRPr lang="en-RU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E7AC97-04F2-B123-FD9C-F4E5E909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06" y="1120585"/>
            <a:ext cx="9496187" cy="54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8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518E-AAD3-997E-3492-2EED6E35A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887"/>
            <a:ext cx="10515600" cy="1325563"/>
          </a:xfrm>
        </p:spPr>
        <p:txBody>
          <a:bodyPr/>
          <a:lstStyle/>
          <a:p>
            <a:r>
              <a:rPr lang="ru-RU" b="1" dirty="0"/>
              <a:t>Заключение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E327-4C96-CF8C-8A81-29E323741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В ходе выполнения данной курсовой работы цель была достигнута и были решены следующие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ru-RU" b="0" i="0" dirty="0">
                <a:effectLst/>
                <a:latin typeface="Arial" panose="020B0604020202020204" pitchFamily="34" charset="0"/>
              </a:rPr>
              <a:t>задачи: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ru-RU" b="0" i="0" dirty="0">
                <a:effectLst/>
                <a:latin typeface="Arial" panose="020B0604020202020204" pitchFamily="34" charset="0"/>
              </a:rPr>
              <a:t>описана структура трехмерной сцены, включающая объекты, из которых состоит сцена, и определен формат задания исходных данных;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ru-RU" b="0" i="0" dirty="0">
                <a:effectLst/>
                <a:latin typeface="Arial" panose="020B0604020202020204" pitchFamily="34" charset="0"/>
              </a:rPr>
              <a:t>выбран наиболее подходящий из существующих алгоритмов трехмерной графики, позволяющих синтезировать изображение трехмерной сцены;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ru-RU" b="0" i="0" dirty="0">
                <a:effectLst/>
                <a:latin typeface="Arial" panose="020B0604020202020204" pitchFamily="34" charset="0"/>
              </a:rPr>
              <a:t>реализованы выбранные алгоритмы построения трехмерной сцены;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ru-RU" b="0" i="0" dirty="0">
                <a:effectLst/>
                <a:latin typeface="Arial" panose="020B0604020202020204" pitchFamily="34" charset="0"/>
              </a:rPr>
              <a:t>исследованы возможности микроконтроллеров в области визуализации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  <a:r>
              <a:rPr lang="ru-RU" b="0" i="0" dirty="0">
                <a:effectLst/>
                <a:latin typeface="Arial" panose="020B0604020202020204" pitchFamily="34" charset="0"/>
              </a:rPr>
              <a:t>трехмерной графики.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18510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F13A-1611-F5AA-AF48-E50BC40C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Цели и задачи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4CFAD-D527-898B-BB03-411530D9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8563"/>
          </a:xfrm>
        </p:spPr>
        <p:txBody>
          <a:bodyPr>
            <a:normAutofit fontScale="77500" lnSpcReduction="20000"/>
          </a:bodyPr>
          <a:lstStyle/>
          <a:p>
            <a:pPr marL="0" indent="0" algn="just" rtl="0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Цель данной работы – спроектировать программно-аппаратный комплекс для построения моделей трехмерных объектов с использованием микроконтроллера, а также разработать макет устройства с шестью гранями, где</a:t>
            </a:r>
            <a:r>
              <a:rPr lang="ru-RU" dirty="0">
                <a:latin typeface="Arial" panose="020B0604020202020204" pitchFamily="34" charset="0"/>
              </a:rPr>
              <a:t> </a:t>
            </a:r>
            <a:r>
              <a:rPr lang="ru-RU" b="0" i="0" dirty="0">
                <a:effectLst/>
                <a:latin typeface="Arial" panose="020B0604020202020204" pitchFamily="34" charset="0"/>
              </a:rPr>
              <a:t>каждая грань – экран, на котором отображается проекция выбранной пользователем трехмерной модели.</a:t>
            </a:r>
          </a:p>
          <a:p>
            <a:pPr marL="0" indent="0" algn="just" rtl="0">
              <a:buNone/>
            </a:pPr>
            <a:endParaRPr lang="ru-RU" b="0" i="0" dirty="0">
              <a:effectLst/>
              <a:latin typeface="Arial" panose="020B0604020202020204" pitchFamily="34" charset="0"/>
            </a:endParaRPr>
          </a:p>
          <a:p>
            <a:pPr marL="0" indent="0" algn="just" rtl="0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Чтобы достичь поставленной цели, требуется решить следующие задачи:</a:t>
            </a:r>
          </a:p>
          <a:p>
            <a:pPr algn="just"/>
            <a:r>
              <a:rPr lang="ru-RU" b="0" i="0" dirty="0">
                <a:effectLst/>
                <a:latin typeface="Arial" panose="020B0604020202020204" pitchFamily="34" charset="0"/>
              </a:rPr>
              <a:t>описать структуру трехмерной сцены, включая объекты, из которых</a:t>
            </a:r>
            <a:br>
              <a:rPr lang="ru-RU" b="0" i="0" dirty="0">
                <a:effectLst/>
                <a:latin typeface="Arial" panose="020B0604020202020204" pitchFamily="34" charset="0"/>
              </a:rPr>
            </a:br>
            <a:r>
              <a:rPr lang="ru-RU" b="0" i="0" dirty="0">
                <a:effectLst/>
                <a:latin typeface="Arial" panose="020B0604020202020204" pitchFamily="34" charset="0"/>
              </a:rPr>
              <a:t>состоит сцена, и определить формат задания исходных данных;</a:t>
            </a:r>
          </a:p>
          <a:p>
            <a:pPr algn="just"/>
            <a:r>
              <a:rPr lang="ru-RU" b="0" i="0" dirty="0">
                <a:effectLst/>
                <a:latin typeface="Arial" panose="020B0604020202020204" pitchFamily="34" charset="0"/>
              </a:rPr>
              <a:t>выбрать наиболее подходящий из существующих алгоритмов трехмерной</a:t>
            </a:r>
            <a:br>
              <a:rPr lang="ru-RU" b="0" i="0" dirty="0">
                <a:effectLst/>
                <a:latin typeface="Arial" panose="020B0604020202020204" pitchFamily="34" charset="0"/>
              </a:rPr>
            </a:br>
            <a:r>
              <a:rPr lang="ru-RU" b="0" i="0" dirty="0">
                <a:effectLst/>
                <a:latin typeface="Arial" panose="020B0604020202020204" pitchFamily="34" charset="0"/>
              </a:rPr>
              <a:t>графики, позволяющих синтезировать изображение трехмерной сцены;</a:t>
            </a:r>
          </a:p>
          <a:p>
            <a:pPr algn="just"/>
            <a:r>
              <a:rPr lang="ru-RU" b="0" i="0" dirty="0">
                <a:effectLst/>
                <a:latin typeface="Arial" panose="020B0604020202020204" pitchFamily="34" charset="0"/>
              </a:rPr>
              <a:t>реализовать выбранные алгоритмы построения трехмерной сцены;</a:t>
            </a:r>
          </a:p>
          <a:p>
            <a:pPr algn="just"/>
            <a:r>
              <a:rPr lang="ru-RU" b="0" i="0" dirty="0">
                <a:effectLst/>
                <a:latin typeface="Arial" panose="020B0604020202020204" pitchFamily="34" charset="0"/>
              </a:rPr>
              <a:t>исследовать возможности микроконтроллеров в области визуализации</a:t>
            </a:r>
            <a:br>
              <a:rPr lang="ru-RU" b="0" i="0" dirty="0">
                <a:effectLst/>
                <a:latin typeface="Arial" panose="020B0604020202020204" pitchFamily="34" charset="0"/>
              </a:rPr>
            </a:br>
            <a:r>
              <a:rPr lang="ru-RU" b="0" i="0" dirty="0">
                <a:effectLst/>
                <a:latin typeface="Arial" panose="020B0604020202020204" pitchFamily="34" charset="0"/>
              </a:rPr>
              <a:t>трехмерной графики.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63616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F228-1E22-EA7C-6EB7-B807EE3D6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5"/>
            <a:ext cx="10515600" cy="1325563"/>
          </a:xfrm>
        </p:spPr>
        <p:txBody>
          <a:bodyPr/>
          <a:lstStyle/>
          <a:p>
            <a:r>
              <a:rPr lang="ru-RU" b="1" dirty="0"/>
              <a:t>Выбор аппаратной платформы</a:t>
            </a:r>
            <a:endParaRPr lang="en-RU" b="1" dirty="0"/>
          </a:p>
        </p:txBody>
      </p:sp>
      <p:pic>
        <p:nvPicPr>
          <p:cNvPr id="4104" name="Picture 8" descr="Buy a Raspberry Pi Pico – Raspberry Pi">
            <a:extLst>
              <a:ext uri="{FF2B5EF4-FFF2-40B4-BE49-F238E27FC236}">
                <a16:creationId xmlns:a16="http://schemas.microsoft.com/office/drawing/2014/main" id="{84AFBCCA-C3BB-CE36-E228-E666224B5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69"/>
          <a:stretch/>
        </p:blipFill>
        <p:spPr bwMode="auto">
          <a:xfrm>
            <a:off x="-110169" y="661011"/>
            <a:ext cx="4153359" cy="587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ECNOIOT 1.3 inch IPS HD TFT ST7789 Drive IC 240 * 240 Full Color LCD  Display Module : Amazon.co.uk: Computers &amp; Accessories">
            <a:extLst>
              <a:ext uri="{FF2B5EF4-FFF2-40B4-BE49-F238E27FC236}">
                <a16:creationId xmlns:a16="http://schemas.microsoft.com/office/drawing/2014/main" id="{2E430592-19E4-E599-4D8E-DB221136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7782">
            <a:off x="4616067" y="1701705"/>
            <a:ext cx="2756091" cy="278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79E434-B66D-EB98-71C3-93652ECEB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440" y="1477485"/>
            <a:ext cx="4897954" cy="5518223"/>
          </a:xfrm>
        </p:spPr>
        <p:txBody>
          <a:bodyPr>
            <a:normAutofit/>
          </a:bodyPr>
          <a:lstStyle/>
          <a:p>
            <a:pPr marL="0" indent="0" rtl="0">
              <a:buNone/>
            </a:pPr>
            <a:r>
              <a:rPr lang="ru-RU" sz="2000" dirty="0"/>
              <a:t>В данной работе используется микроконтроллер </a:t>
            </a:r>
            <a:r>
              <a:rPr lang="en-US" sz="2000" dirty="0"/>
              <a:t>RP2040</a:t>
            </a:r>
            <a:r>
              <a:rPr lang="ru-RU" sz="2000" dirty="0"/>
              <a:t>, оснащенный процессором семейства </a:t>
            </a:r>
            <a:r>
              <a:rPr lang="en-US" sz="2000" dirty="0"/>
              <a:t>ARM Cortex-M0</a:t>
            </a:r>
            <a:r>
              <a:rPr lang="ru-RU" sz="2000" dirty="0"/>
              <a:t>+</a:t>
            </a:r>
            <a:r>
              <a:rPr lang="en-US" sz="2000" dirty="0"/>
              <a:t> </a:t>
            </a:r>
            <a:r>
              <a:rPr lang="ru-RU" sz="2000" dirty="0"/>
              <a:t>и отладочная плата </a:t>
            </a:r>
            <a:r>
              <a:rPr lang="en-US" sz="2000" dirty="0"/>
              <a:t>Raspberry Pi Pico</a:t>
            </a:r>
            <a:r>
              <a:rPr lang="ru-RU" sz="2000" dirty="0"/>
              <a:t>.</a:t>
            </a:r>
          </a:p>
          <a:p>
            <a:pPr marL="0" indent="0" rtl="0">
              <a:buNone/>
            </a:pPr>
            <a:r>
              <a:rPr lang="ru-RU" sz="2000" dirty="0"/>
              <a:t>Характеристики: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тактовая частота процессора 133 МГц;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объем оперативной памяти 264 Кб;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объем постоянной памяти 2 Мб;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частота шины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SPI 40 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МГц;</a:t>
            </a:r>
          </a:p>
          <a:p>
            <a:r>
              <a:rPr lang="ru-RU" sz="2000" b="0" i="0" dirty="0">
                <a:effectLst/>
                <a:latin typeface="Arial" panose="020B0604020202020204" pitchFamily="34" charset="0"/>
              </a:rPr>
              <a:t>наличие встроенного контроллера 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DMA</a:t>
            </a:r>
            <a:r>
              <a:rPr lang="ru-RU" sz="2000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</a:rPr>
              <a:t>Также используются 2 </a:t>
            </a:r>
            <a:r>
              <a:rPr lang="en-US" sz="2000" dirty="0">
                <a:latin typeface="Arial" panose="020B0604020202020204" pitchFamily="34" charset="0"/>
              </a:rPr>
              <a:t>SPI </a:t>
            </a:r>
            <a:r>
              <a:rPr lang="ru-RU" sz="2000" dirty="0">
                <a:latin typeface="Arial" panose="020B0604020202020204" pitchFamily="34" charset="0"/>
              </a:rPr>
              <a:t>дисплея с разрешением 240х240 пикселов с контроллером дисплея </a:t>
            </a:r>
            <a:r>
              <a:rPr lang="en-US" sz="2000" dirty="0">
                <a:latin typeface="Arial" panose="020B0604020202020204" pitchFamily="34" charset="0"/>
              </a:rPr>
              <a:t>ST7789.</a:t>
            </a:r>
            <a:endParaRPr lang="ru-RU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78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12E9-0149-3B1D-2831-FB38A4AE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887"/>
            <a:ext cx="10515600" cy="1325563"/>
          </a:xfrm>
        </p:spPr>
        <p:txBody>
          <a:bodyPr/>
          <a:lstStyle/>
          <a:p>
            <a:r>
              <a:rPr lang="ru-RU" b="1" dirty="0"/>
              <a:t>Выбранный алгоритм удаления невидимых поверхностей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42A1D-804A-BC61-D807-776E5F82B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9256"/>
            <a:ext cx="10515600" cy="2074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Алгоритм </a:t>
            </a:r>
            <a:r>
              <a:rPr lang="ru-RU" dirty="0" err="1"/>
              <a:t>Варнока</a:t>
            </a:r>
            <a:endParaRPr lang="ru-RU" dirty="0"/>
          </a:p>
          <a:p>
            <a:pPr marL="0" indent="0">
              <a:buNone/>
            </a:pPr>
            <a:r>
              <a:rPr lang="ru-RU" sz="1800" dirty="0"/>
              <a:t>Преимуществом данного алгоритма является использование меньшего объема памяти, чем другие алгоритмы. Таким образом, задача визуализации может быть решена с использованием микроконтроллера, для которого объем памяти ограничен 264 Кб.</a:t>
            </a:r>
          </a:p>
          <a:p>
            <a:pPr marL="0" indent="0">
              <a:buNone/>
            </a:pPr>
            <a:r>
              <a:rPr lang="ru-RU" sz="1800" dirty="0"/>
              <a:t>Также с помощью аппаратных возможностей платформы данный алгоритм может быть модифицирован для наиболее эффективного использования ресурсов. 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27A11-4DA2-6430-210D-269B0FDAD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14" y="1613569"/>
            <a:ext cx="3416300" cy="308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D111F3-7FE1-B69D-E0CB-884D6EAFC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061" y="2158776"/>
            <a:ext cx="7325244" cy="222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1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93C6-4923-A137-BFDC-E48FC15C7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990"/>
            <a:ext cx="10515600" cy="1325563"/>
          </a:xfrm>
        </p:spPr>
        <p:txBody>
          <a:bodyPr/>
          <a:lstStyle/>
          <a:p>
            <a:r>
              <a:rPr lang="ru-RU" b="1" dirty="0"/>
              <a:t>Модифицированный алгоритм </a:t>
            </a:r>
            <a:r>
              <a:rPr lang="ru-RU" b="1" dirty="0" err="1"/>
              <a:t>Варнока</a:t>
            </a:r>
            <a:endParaRPr lang="en-RU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EE596-5E76-C5C2-9A3D-4B65B3453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данной работы был модифицирован классический алгоритм </a:t>
            </a:r>
            <a:r>
              <a:rPr lang="ru-RU" dirty="0" err="1"/>
              <a:t>Варнока</a:t>
            </a:r>
            <a:r>
              <a:rPr lang="ru-RU" dirty="0"/>
              <a:t> для более эффективного использования вычислительных ресурсов микроконтроллера. </a:t>
            </a:r>
          </a:p>
          <a:p>
            <a:pPr marL="0" indent="0">
              <a:buNone/>
            </a:pPr>
            <a:r>
              <a:rPr lang="ru-RU" dirty="0"/>
              <a:t>Это возможно за счет механизма прямого доступа к памяти, при котором процессор не участвует в пересылке данных между микроконтроллером и дисплеем. За это отвечает отдельный аппаратный модуль </a:t>
            </a:r>
            <a:r>
              <a:rPr lang="en-US" dirty="0"/>
              <a:t>–</a:t>
            </a:r>
            <a:r>
              <a:rPr lang="ru-RU" dirty="0"/>
              <a:t> контроллер </a:t>
            </a:r>
            <a:r>
              <a:rPr lang="en-US" dirty="0"/>
              <a:t>DMA.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Также была модифицирована логика работы самого алгоритма </a:t>
            </a:r>
            <a:r>
              <a:rPr lang="ru-RU" dirty="0" err="1"/>
              <a:t>Варнока</a:t>
            </a:r>
            <a:r>
              <a:rPr lang="ru-RU" dirty="0"/>
              <a:t> для решения данной задачи.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5852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4EB60-10DE-F96E-308E-EEFCC3EB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802"/>
            <a:ext cx="10515600" cy="1325563"/>
          </a:xfrm>
        </p:spPr>
        <p:txBody>
          <a:bodyPr/>
          <a:lstStyle/>
          <a:p>
            <a:r>
              <a:rPr lang="ru-RU" b="1" dirty="0"/>
              <a:t>Сравнение классического и модифицированного алгоритмов </a:t>
            </a:r>
            <a:r>
              <a:rPr lang="ru-RU" b="1" dirty="0" err="1"/>
              <a:t>Варнока</a:t>
            </a:r>
            <a:endParaRPr lang="en-RU" b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1C6440B-F390-6EA1-FD98-A21CBB796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1175" y="1481365"/>
            <a:ext cx="8902347" cy="50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2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{\displaystyle I_{\alpha }=I_{0}\cos \alpha .}">
            <a:extLst>
              <a:ext uri="{FF2B5EF4-FFF2-40B4-BE49-F238E27FC236}">
                <a16:creationId xmlns:a16="http://schemas.microsoft.com/office/drawing/2014/main" id="{0DFC4BCB-1186-0513-9105-F7C0D787574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838200" y="4461830"/>
            <a:ext cx="10515600" cy="242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indent="0">
              <a:buNone/>
            </a:pPr>
            <a:r>
              <a:rPr lang="ru-RU" b="0" dirty="0">
                <a:effectLst/>
              </a:rPr>
              <a:t>Применяется закрашивание, в котором каждая грань получает один уровень интенсивности, вычисляемый согласно закону Ламберта. </a:t>
            </a:r>
          </a:p>
          <a:p>
            <a:pPr marL="0" indent="0">
              <a:buNone/>
            </a:pPr>
            <a:r>
              <a:rPr lang="ru-RU" b="0" dirty="0">
                <a:effectLst/>
              </a:rPr>
              <a:t>В результате такой закраски все плоские поверхности, включая те, что аппроксимируют фигуры, подвергаются однородному окрашиванию. </a:t>
            </a:r>
          </a:p>
          <a:p>
            <a:pPr marL="0" indent="0">
              <a:buNone/>
            </a:pPr>
            <a:r>
              <a:rPr lang="ru-RU" b="0" dirty="0">
                <a:effectLst/>
              </a:rPr>
              <a:t>Этот метод обладает высокой производительностью, однако все пиксели на грани получают одинаковую интенсивность, что придает сцене нереалистичный вид. </a:t>
            </a:r>
          </a:p>
          <a:p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B7095-EC9A-AB35-A23B-1CBA9E98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973" y="968721"/>
            <a:ext cx="36830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34F8E-6058-3231-8F4E-BA119E3D0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134" y="2110675"/>
            <a:ext cx="2623323" cy="731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A7272-EF22-3FDA-B93C-FCADC443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786"/>
            <a:ext cx="10515600" cy="1325563"/>
          </a:xfrm>
        </p:spPr>
        <p:txBody>
          <a:bodyPr/>
          <a:lstStyle/>
          <a:p>
            <a:r>
              <a:rPr lang="ru-RU" b="1" dirty="0"/>
              <a:t>Алгоритм закраски</a:t>
            </a:r>
            <a:endParaRPr lang="en-RU" b="1" dirty="0"/>
          </a:p>
        </p:txBody>
      </p:sp>
    </p:spTree>
    <p:extLst>
      <p:ext uri="{BB962C8B-B14F-4D97-AF65-F5344CB8AC3E}">
        <p14:creationId xmlns:p14="http://schemas.microsoft.com/office/powerpoint/2010/main" val="886967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B477B-C389-21A6-A063-7753FB98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85"/>
            <a:ext cx="10515600" cy="1325563"/>
          </a:xfrm>
        </p:spPr>
        <p:txBody>
          <a:bodyPr/>
          <a:lstStyle/>
          <a:p>
            <a:r>
              <a:rPr lang="ru-RU" b="1" dirty="0"/>
              <a:t>Макет устройства</a:t>
            </a:r>
            <a:endParaRPr lang="en-RU" b="1" dirty="0"/>
          </a:p>
        </p:txBody>
      </p:sp>
      <p:sp>
        <p:nvSpPr>
          <p:cNvPr id="6" name="AutoShape 2" descr="{\displaystyle I_{\alpha }=I_{0}\cos \alpha .}">
            <a:extLst>
              <a:ext uri="{FF2B5EF4-FFF2-40B4-BE49-F238E27FC236}">
                <a16:creationId xmlns:a16="http://schemas.microsoft.com/office/drawing/2014/main" id="{DA9F7250-F108-ED8F-06C4-A2C4BBB86DF4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7039777" y="1514416"/>
            <a:ext cx="4913523" cy="477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ru-RU" sz="2400" dirty="0"/>
              <a:t>Макет устройства включает в себя следующие компоненты:</a:t>
            </a:r>
          </a:p>
          <a:p>
            <a:r>
              <a:rPr lang="ru-RU" sz="2400" dirty="0"/>
              <a:t>Микроконтроллера </a:t>
            </a:r>
            <a:r>
              <a:rPr lang="en-RU" sz="2400" dirty="0"/>
              <a:t>Raspberry Pi Pico</a:t>
            </a:r>
          </a:p>
          <a:p>
            <a:r>
              <a:rPr lang="en-RU" sz="2400" dirty="0"/>
              <a:t>2 SPI </a:t>
            </a:r>
            <a:r>
              <a:rPr lang="ru-RU" sz="2400" dirty="0"/>
              <a:t>дисплея с разрешением 240х240 пикселов</a:t>
            </a:r>
          </a:p>
          <a:p>
            <a:r>
              <a:rPr lang="ru-RU" sz="2400" dirty="0"/>
              <a:t>Кнопка сброса питания</a:t>
            </a:r>
          </a:p>
          <a:p>
            <a:r>
              <a:rPr lang="ru-RU" sz="2400" dirty="0"/>
              <a:t>2 макетные платы и провода</a:t>
            </a:r>
          </a:p>
          <a:p>
            <a:r>
              <a:rPr lang="ru-RU" sz="2400" dirty="0"/>
              <a:t>Подключенный </a:t>
            </a:r>
            <a:r>
              <a:rPr lang="en-US" sz="2400" dirty="0"/>
              <a:t>UART-USB </a:t>
            </a:r>
            <a:r>
              <a:rPr lang="ru-RU" sz="2400" dirty="0"/>
              <a:t>преобразователь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2E200A-2E53-DA97-CE5C-3732B4E6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75265" y="589735"/>
            <a:ext cx="4776214" cy="63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4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F2737-D008-490B-47D1-DE60AC7D2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717"/>
            <a:ext cx="10515600" cy="1325563"/>
          </a:xfrm>
        </p:spPr>
        <p:txBody>
          <a:bodyPr/>
          <a:lstStyle/>
          <a:p>
            <a:r>
              <a:rPr lang="ru-RU" b="1" dirty="0"/>
              <a:t>Пример работы программно-аппаратного комплекса</a:t>
            </a:r>
            <a:endParaRPr lang="en-RU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B3566-790C-5E73-C04C-A56AF66D8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25" y="1504302"/>
            <a:ext cx="6901149" cy="51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539</Words>
  <Application>Microsoft Macintosh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Цели и задачи</vt:lpstr>
      <vt:lpstr>Выбор аппаратной платформы</vt:lpstr>
      <vt:lpstr>Выбранный алгоритм удаления невидимых поверхностей</vt:lpstr>
      <vt:lpstr>Модифицированный алгоритм Варнока</vt:lpstr>
      <vt:lpstr>Сравнение классического и модифицированного алгоритмов Варнока</vt:lpstr>
      <vt:lpstr>Алгоритм закраски</vt:lpstr>
      <vt:lpstr>Макет устройства</vt:lpstr>
      <vt:lpstr>Пример работы программно-аппаратного комплекса</vt:lpstr>
      <vt:lpstr>Пример консольного интерфейса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2023-12-18T17:04:40Z</dcterms:created>
  <dcterms:modified xsi:type="dcterms:W3CDTF">2023-12-18T18:56:46Z</dcterms:modified>
</cp:coreProperties>
</file>